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4" r:id="rId3"/>
    <p:sldId id="263" r:id="rId4"/>
    <p:sldId id="262" r:id="rId5"/>
    <p:sldId id="265" r:id="rId6"/>
    <p:sldId id="266" r:id="rId7"/>
    <p:sldId id="267" r:id="rId8"/>
    <p:sldId id="268" r:id="rId9"/>
    <p:sldId id="261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60" r:id="rId18"/>
    <p:sldId id="276" r:id="rId19"/>
    <p:sldId id="258" r:id="rId20"/>
    <p:sldId id="259" r:id="rId21"/>
    <p:sldId id="277" r:id="rId22"/>
    <p:sldId id="27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6F1E10-4FF6-E843-89CF-F7CBD996F4D0}" type="slidenum">
              <a:rPr lang="en-US"/>
              <a:pPr/>
              <a:t>3</a:t>
            </a:fld>
            <a:endParaRPr 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08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43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5CB3F-9033-4529-83AC-DF6A828382A4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A03C-FEB6-4954-9843-F4831A3743B0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F03D-95B7-47A1-9D3F-F8FCCCFB03B2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E8185-9365-4718-A359-DBF02C79926C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B5EA-80F6-43AE-A2DC-0A368B4950F2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20C78-5670-419B-BD22-D8CF3CE05F04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D2E4D-EE13-42DE-A16A-26E370D65A64}" type="datetime1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30FB-C539-4755-803A-268F6EA92FDE}" type="datetime1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143D-E138-4C25-A669-9674D3D251D6}" type="datetime1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2E08-7550-4A8D-9E76-2DF82CE70BE0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19D9B-7F11-4333-97EA-F37879CF3926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69525-6B4C-41BD-BE0B-2244DB7B197F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System 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5: Processors and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systems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 battery-operated.</a:t>
            </a:r>
          </a:p>
          <a:p>
            <a:r>
              <a:rPr lang="en-US" dirty="0" smtClean="0"/>
              <a:t>Battery characteristics must be taken into account in system design.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16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cell phone power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 OMAP 4460 processor:</a:t>
            </a:r>
          </a:p>
          <a:p>
            <a:pPr lvl="1"/>
            <a:r>
              <a:rPr lang="en-US" dirty="0" smtClean="0"/>
              <a:t>Two 32-bit CPUs, special-purpose processors, I/O devices, on-board memory.</a:t>
            </a:r>
          </a:p>
          <a:p>
            <a:pPr lvl="1"/>
            <a:r>
              <a:rPr lang="en-US" dirty="0" smtClean="0"/>
              <a:t>Power supply voltage of 1.5V, 2.3A current.</a:t>
            </a:r>
          </a:p>
          <a:p>
            <a:r>
              <a:rPr lang="en-US" dirty="0" smtClean="0"/>
              <a:t>TFT display 240 x 320 pixels consumes 0.5 W.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8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Cell phone power utilization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Sample cell phone power consumption:</a:t>
            </a:r>
          </a:p>
          <a:p>
            <a:pPr lvl="1"/>
            <a:r>
              <a:rPr lang="en-US" dirty="0" smtClean="0"/>
              <a:t>Total power.</a:t>
            </a:r>
          </a:p>
          <a:p>
            <a:pPr lvl="1"/>
            <a:r>
              <a:rPr lang="en-US" dirty="0" smtClean="0"/>
              <a:t>Subsystem and application power.</a:t>
            </a:r>
          </a:p>
          <a:p>
            <a:r>
              <a:rPr lang="en-US" dirty="0" smtClean="0"/>
              <a:t>Screen is typically largest power draw on cell phone.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186" y="1825625"/>
            <a:ext cx="2447627" cy="43513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19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Batteries and cells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battery is a connected set of electrochemical cells.</a:t>
            </a:r>
          </a:p>
          <a:p>
            <a:r>
              <a:rPr lang="en-US" dirty="0" smtClean="0"/>
              <a:t>Cell terminals:</a:t>
            </a:r>
          </a:p>
          <a:p>
            <a:pPr lvl="1"/>
            <a:r>
              <a:rPr lang="en-US" dirty="0" smtClean="0"/>
              <a:t>Negative terminal is anode.</a:t>
            </a:r>
          </a:p>
          <a:p>
            <a:pPr lvl="1"/>
            <a:r>
              <a:rPr lang="en-US" dirty="0" smtClean="0"/>
              <a:t>Positive terminal is cathode.</a:t>
            </a:r>
          </a:p>
          <a:p>
            <a:r>
              <a:rPr lang="en-US" dirty="0" smtClean="0"/>
              <a:t>Electrolyte stores energy in chemical form.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88538" y="2920504"/>
            <a:ext cx="909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node</a:t>
            </a:r>
            <a:endParaRPr lang="en-US" dirty="0"/>
          </a:p>
          <a:p>
            <a:pPr algn="r"/>
            <a:r>
              <a:rPr lang="en-US" dirty="0"/>
              <a:t> -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016902" y="2948348"/>
            <a:ext cx="999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athode </a:t>
            </a:r>
            <a:endParaRPr lang="en-US" dirty="0"/>
          </a:p>
          <a:p>
            <a:r>
              <a:rPr lang="en-US" dirty="0"/>
              <a:t>+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652795" y="1690688"/>
            <a:ext cx="4364107" cy="3332135"/>
            <a:chOff x="3074747" y="1717718"/>
            <a:chExt cx="4364107" cy="3332135"/>
          </a:xfrm>
        </p:grpSpPr>
        <p:sp>
          <p:nvSpPr>
            <p:cNvPr id="9" name="Rectangle 8"/>
            <p:cNvSpPr/>
            <p:nvPr/>
          </p:nvSpPr>
          <p:spPr>
            <a:xfrm>
              <a:off x="3307220" y="1717718"/>
              <a:ext cx="3666686" cy="333213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74747" y="2624368"/>
              <a:ext cx="464949" cy="13483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973905" y="2675167"/>
              <a:ext cx="464949" cy="13483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307220" y="1717718"/>
              <a:ext cx="3666686" cy="27896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307220" y="4770884"/>
              <a:ext cx="3666686" cy="27896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41432" y="1969751"/>
              <a:ext cx="232474" cy="28646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39696" y="2947534"/>
              <a:ext cx="2712577" cy="769465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71626" y="2288078"/>
              <a:ext cx="1189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electrolyte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2276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characteristics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Nominal voltage and current.</a:t>
            </a:r>
          </a:p>
          <a:p>
            <a:r>
              <a:rPr lang="en-US" dirty="0" smtClean="0"/>
              <a:t>Total energy.</a:t>
            </a:r>
          </a:p>
          <a:p>
            <a:r>
              <a:rPr lang="en-US" dirty="0" smtClean="0"/>
              <a:t>Energy density.</a:t>
            </a:r>
          </a:p>
          <a:p>
            <a:r>
              <a:rPr lang="en-US" dirty="0" smtClean="0"/>
              <a:t>Shelf life.</a:t>
            </a:r>
          </a:p>
          <a:p>
            <a:r>
              <a:rPr lang="en-US" dirty="0" smtClean="0"/>
              <a:t>Number of charging cycles.</a:t>
            </a:r>
          </a:p>
          <a:p>
            <a:r>
              <a:rPr lang="en-US" dirty="0" smtClean="0"/>
              <a:t>Internal resistance.</a:t>
            </a:r>
          </a:p>
          <a:p>
            <a:r>
              <a:rPr lang="en-US" dirty="0" smtClean="0"/>
              <a:t>Performance vs. temperature.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Different applications may require very different combinations of battery characteristics.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8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Battery chemistries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223853"/>
              </p:ext>
            </p:extLst>
          </p:nvPr>
        </p:nvGraphicFramePr>
        <p:xfrm>
          <a:off x="1508984" y="2427890"/>
          <a:ext cx="9071928" cy="2243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6310"/>
                <a:gridCol w="2296797"/>
                <a:gridCol w="2094905"/>
                <a:gridCol w="1549374"/>
                <a:gridCol w="1414542"/>
              </a:tblGrid>
              <a:tr h="106941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Chemistry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Nominal voltage (V)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Capacity (A-hr)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Usable cycles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Watt hr/kg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Lithium 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3.6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0.75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600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135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NiCD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1000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Alkaline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80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85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densities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431023"/>
              </p:ext>
            </p:extLst>
          </p:nvPr>
        </p:nvGraphicFramePr>
        <p:xfrm>
          <a:off x="2972831" y="1788954"/>
          <a:ext cx="6246338" cy="3753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169"/>
                <a:gridCol w="3123169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material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specific</a:t>
                      </a:r>
                      <a:r>
                        <a:rPr lang="en-US" sz="2400" baseline="0" dirty="0" smtClean="0">
                          <a:effectLst/>
                        </a:rPr>
                        <a:t> </a:t>
                      </a:r>
                      <a:r>
                        <a:rPr lang="en-US" sz="2400" dirty="0" smtClean="0">
                          <a:effectLst/>
                        </a:rPr>
                        <a:t>energy </a:t>
                      </a:r>
                      <a:r>
                        <a:rPr lang="en-US" sz="2400" dirty="0">
                          <a:effectLst/>
                        </a:rPr>
                        <a:t>(</a:t>
                      </a:r>
                      <a:r>
                        <a:rPr lang="en-US" sz="2400" dirty="0" err="1">
                          <a:effectLst/>
                        </a:rPr>
                        <a:t>megajoules</a:t>
                      </a:r>
                      <a:r>
                        <a:rPr lang="en-US" sz="2400" dirty="0">
                          <a:effectLst/>
                        </a:rPr>
                        <a:t>/kg)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U-235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1.5 x 10</a:t>
                      </a:r>
                      <a:r>
                        <a:rPr lang="en-US" sz="2400" baseline="30000">
                          <a:effectLst/>
                        </a:rPr>
                        <a:t>9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hydrogen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123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gasoline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46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>
                          <a:effectLst/>
                        </a:rPr>
                        <a:t>TNT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4.6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lithium </a:t>
                      </a:r>
                      <a:r>
                        <a:rPr lang="en-US" sz="2400" dirty="0">
                          <a:effectLst/>
                        </a:rPr>
                        <a:t>battery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1.8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lithium-ion </a:t>
                      </a:r>
                      <a:r>
                        <a:rPr lang="en-US" sz="2400" dirty="0">
                          <a:effectLst/>
                        </a:rPr>
                        <a:t>battery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2400" dirty="0">
                          <a:effectLst/>
                        </a:rPr>
                        <a:t>0.72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972831" y="4090026"/>
            <a:ext cx="6829602" cy="950435"/>
            <a:chOff x="2972831" y="4090026"/>
            <a:chExt cx="6829602" cy="950435"/>
          </a:xfrm>
        </p:grpSpPr>
        <p:sp>
          <p:nvSpPr>
            <p:cNvPr id="6" name="TextBox 5"/>
            <p:cNvSpPr txBox="1"/>
            <p:nvPr/>
          </p:nvSpPr>
          <p:spPr>
            <a:xfrm>
              <a:off x="9391743" y="4315247"/>
              <a:ext cx="4106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!!!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972831" y="4090026"/>
              <a:ext cx="6246338" cy="950435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487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7280666" y="5125638"/>
            <a:ext cx="422365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7280666" y="2839638"/>
            <a:ext cx="0" cy="2286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75213" y="3144438"/>
            <a:ext cx="868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voltage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00513" y="519098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11" name="Freeform 10"/>
          <p:cNvSpPr/>
          <p:nvPr/>
        </p:nvSpPr>
        <p:spPr>
          <a:xfrm>
            <a:off x="7345212" y="3184794"/>
            <a:ext cx="3969572" cy="1753497"/>
          </a:xfrm>
          <a:custGeom>
            <a:avLst/>
            <a:gdLst>
              <a:gd name="connsiteX0" fmla="*/ 0 w 3969572"/>
              <a:gd name="connsiteY0" fmla="*/ 0 h 1753497"/>
              <a:gd name="connsiteX1" fmla="*/ 139849 w 3969572"/>
              <a:gd name="connsiteY1" fmla="*/ 129092 h 1753497"/>
              <a:gd name="connsiteX2" fmla="*/ 204395 w 3969572"/>
              <a:gd name="connsiteY2" fmla="*/ 139849 h 1753497"/>
              <a:gd name="connsiteX3" fmla="*/ 3065929 w 3969572"/>
              <a:gd name="connsiteY3" fmla="*/ 247426 h 1753497"/>
              <a:gd name="connsiteX4" fmla="*/ 3646842 w 3969572"/>
              <a:gd name="connsiteY4" fmla="*/ 462579 h 1753497"/>
              <a:gd name="connsiteX5" fmla="*/ 3861995 w 3969572"/>
              <a:gd name="connsiteY5" fmla="*/ 903642 h 1753497"/>
              <a:gd name="connsiteX6" fmla="*/ 3969572 w 3969572"/>
              <a:gd name="connsiteY6" fmla="*/ 1753497 h 175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9572" h="1753497">
                <a:moveTo>
                  <a:pt x="0" y="0"/>
                </a:moveTo>
                <a:cubicBezTo>
                  <a:pt x="52891" y="52892"/>
                  <a:pt x="105783" y="105784"/>
                  <a:pt x="139849" y="129092"/>
                </a:cubicBezTo>
                <a:cubicBezTo>
                  <a:pt x="173915" y="152400"/>
                  <a:pt x="204395" y="139849"/>
                  <a:pt x="204395" y="139849"/>
                </a:cubicBezTo>
                <a:cubicBezTo>
                  <a:pt x="692075" y="159571"/>
                  <a:pt x="2492188" y="193638"/>
                  <a:pt x="3065929" y="247426"/>
                </a:cubicBezTo>
                <a:cubicBezTo>
                  <a:pt x="3639670" y="301214"/>
                  <a:pt x="3514164" y="353210"/>
                  <a:pt x="3646842" y="462579"/>
                </a:cubicBezTo>
                <a:cubicBezTo>
                  <a:pt x="3779520" y="571948"/>
                  <a:pt x="3808207" y="688489"/>
                  <a:pt x="3861995" y="903642"/>
                </a:cubicBezTo>
                <a:cubicBezTo>
                  <a:pt x="3915783" y="1118795"/>
                  <a:pt x="3942677" y="1436146"/>
                  <a:pt x="3969572" y="175349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Dischage</a:t>
            </a:r>
            <a:r>
              <a:rPr lang="en-US" dirty="0" smtClean="0"/>
              <a:t> characteristics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Modern batteries have fairly flat voltage characteristics.</a:t>
            </a:r>
          </a:p>
          <a:p>
            <a:pPr lvl="1"/>
            <a:r>
              <a:rPr lang="en-US" dirty="0" smtClean="0"/>
              <a:t>Voltage may fall off slowly as battery discharges.</a:t>
            </a:r>
          </a:p>
          <a:p>
            <a:r>
              <a:rPr lang="en-US" dirty="0" smtClean="0"/>
              <a:t>At end of charge, voltage drops off steeply with use.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Smart Battery System (SBS)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SBS specifies interfaces and features for smart batteries.</a:t>
            </a:r>
          </a:p>
          <a:p>
            <a:r>
              <a:rPr lang="en-US" dirty="0" smtClean="0"/>
              <a:t>System management bus based on I</a:t>
            </a:r>
            <a:r>
              <a:rPr lang="en-US" baseline="30000" dirty="0" smtClean="0"/>
              <a:t>2</a:t>
            </a:r>
            <a:r>
              <a:rPr lang="en-US" dirty="0" smtClean="0"/>
              <a:t>C.</a:t>
            </a:r>
          </a:p>
          <a:p>
            <a:r>
              <a:rPr lang="en-US" dirty="0" smtClean="0"/>
              <a:t>Provides information on battery voltage, current, temperature.</a:t>
            </a:r>
          </a:p>
          <a:p>
            <a:r>
              <a:rPr lang="en-US" dirty="0" smtClean="0"/>
              <a:t>Smart battery charger manages charging.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8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89684" y="1417639"/>
            <a:ext cx="409903" cy="23805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 </a:t>
            </a:r>
            <a:r>
              <a:rPr lang="en-US" dirty="0"/>
              <a:t>node</a:t>
            </a:r>
          </a:p>
        </p:txBody>
      </p:sp>
      <p:sp>
        <p:nvSpPr>
          <p:cNvPr id="3" name="Rectangle 2"/>
          <p:cNvSpPr/>
          <p:nvPr/>
        </p:nvSpPr>
        <p:spPr>
          <a:xfrm>
            <a:off x="9606456" y="1417638"/>
            <a:ext cx="409903" cy="238059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 a t h o d e</a:t>
            </a:r>
          </a:p>
        </p:txBody>
      </p:sp>
      <p:sp>
        <p:nvSpPr>
          <p:cNvPr id="4" name="Rectangle 3"/>
          <p:cNvSpPr/>
          <p:nvPr/>
        </p:nvSpPr>
        <p:spPr>
          <a:xfrm>
            <a:off x="7199587" y="1417638"/>
            <a:ext cx="2406869" cy="23805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199586" y="6126163"/>
            <a:ext cx="24068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138745" y="6126163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199586" y="4067503"/>
            <a:ext cx="0" cy="20586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43895" y="4556236"/>
            <a:ext cx="1491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Species</a:t>
            </a:r>
          </a:p>
          <a:p>
            <a:pPr algn="r"/>
            <a:r>
              <a:rPr lang="en-US" dirty="0"/>
              <a:t>concentration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199586" y="4272455"/>
            <a:ext cx="2406868" cy="157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199586" y="4682360"/>
            <a:ext cx="2406868" cy="52020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199585" y="4989705"/>
            <a:ext cx="2406868" cy="113645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1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center power.</a:t>
            </a:r>
          </a:p>
          <a:p>
            <a:r>
              <a:rPr lang="en-US" dirty="0" smtClean="0"/>
              <a:t>Mobile system power.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63544" y="1644119"/>
            <a:ext cx="409903" cy="19243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 </a:t>
            </a:r>
            <a:r>
              <a:rPr lang="en-US" dirty="0"/>
              <a:t>node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80316" y="1644118"/>
            <a:ext cx="409903" cy="19243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 a t h o d e</a:t>
            </a:r>
          </a:p>
        </p:txBody>
      </p:sp>
      <p:sp>
        <p:nvSpPr>
          <p:cNvPr id="4" name="Rectangle 3"/>
          <p:cNvSpPr/>
          <p:nvPr/>
        </p:nvSpPr>
        <p:spPr>
          <a:xfrm>
            <a:off x="8073447" y="1644118"/>
            <a:ext cx="2406869" cy="19243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073446" y="5896437"/>
            <a:ext cx="24068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012605" y="589643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073446" y="3837777"/>
            <a:ext cx="0" cy="20586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17755" y="4326510"/>
            <a:ext cx="1491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species</a:t>
            </a:r>
            <a:endParaRPr lang="en-US" dirty="0"/>
          </a:p>
          <a:p>
            <a:pPr algn="r"/>
            <a:r>
              <a:rPr lang="en-US" dirty="0"/>
              <a:t>concentration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073446" y="4042729"/>
            <a:ext cx="2406868" cy="1576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3446" y="4452634"/>
            <a:ext cx="2406868" cy="5202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057680" y="4759978"/>
            <a:ext cx="2406868" cy="21286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8073446" y="4759978"/>
            <a:ext cx="3209669" cy="1413888"/>
            <a:chOff x="5675585" y="4989704"/>
            <a:chExt cx="3209669" cy="1413888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5675585" y="4989704"/>
              <a:ext cx="2406868" cy="113645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099461" y="5757261"/>
              <a:ext cx="7857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GAME</a:t>
              </a:r>
            </a:p>
            <a:p>
              <a:pPr algn="ctr"/>
              <a:r>
                <a:rPr lang="en-US" b="1" dirty="0">
                  <a:solidFill>
                    <a:srgbClr val="FF0000"/>
                  </a:solidFill>
                </a:rPr>
                <a:t>OVER</a:t>
              </a:r>
            </a:p>
          </p:txBody>
        </p: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Peukert</a:t>
            </a:r>
            <a:r>
              <a:rPr lang="en-US" dirty="0" smtClean="0"/>
              <a:t> effect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Battery capacity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depends on its discharge rate: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Electrolyte species are depleted fastest at cathode end.</a:t>
                </a:r>
              </a:p>
              <a:p>
                <a:r>
                  <a:rPr lang="en-US" dirty="0" smtClean="0"/>
                  <a:t>When species concentration drops below certain level, battery stops operating.</a:t>
                </a:r>
              </a:p>
              <a:p>
                <a:r>
                  <a:rPr lang="en-US" dirty="0" smtClean="0"/>
                  <a:t>Pausing battery use allows species to diffuse and even out concentration across battery.</a:t>
                </a:r>
              </a:p>
            </p:txBody>
          </p:sp>
        </mc:Choice>
        <mc:Fallback xmlns="">
          <p:sp>
            <p:nvSpPr>
              <p:cNvPr id="16" name="Content Placeholder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2801" r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8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Dynamic voltage and frequency scaling (DVFS) most effective in low-leakage system.</a:t>
            </a:r>
          </a:p>
          <a:p>
            <a:pPr lvl="1"/>
            <a:r>
              <a:rPr lang="en-US" dirty="0" smtClean="0"/>
              <a:t>Identify slowest allowable execution rate.</a:t>
            </a:r>
          </a:p>
          <a:p>
            <a:pPr lvl="1"/>
            <a:r>
              <a:rPr lang="en-US" dirty="0" smtClean="0"/>
              <a:t>Reduce power supply voltage, clock frequency to achieve that rate.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Race-to-dark (RTD) used in high-leakage systems.</a:t>
            </a:r>
          </a:p>
          <a:p>
            <a:pPr lvl="1"/>
            <a:r>
              <a:rPr lang="en-US" dirty="0" smtClean="0"/>
              <a:t>Run as fast as possible, then go to idle.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25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DVFS vs. RTD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Clock period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 smtClean="0"/>
                  <a:t>, power supply voltage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r>
                  <a:rPr lang="en-US" dirty="0" smtClean="0"/>
                  <a:t>Execution time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𝑛𝑇</m:t>
                    </m:r>
                  </m:oMath>
                </a14:m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 cycle job. Job deadline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Power supply voltage vs. gate delay and clock period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DVFS energy: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𝐷𝑉𝐹𝑆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𝑛𝐶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Minimized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RTD energy: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𝑅𝑇𝐷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Minimized at fastest clock speed.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0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Transaction volumes</a:t>
            </a:r>
          </a:p>
        </p:txBody>
      </p:sp>
      <p:sp>
        <p:nvSpPr>
          <p:cNvPr id="211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Wal-Mart </a:t>
            </a:r>
            <a:r>
              <a:rPr lang="en-US" dirty="0" smtClean="0"/>
              <a:t>averaged </a:t>
            </a:r>
            <a:r>
              <a:rPr lang="en-US" dirty="0"/>
              <a:t>$</a:t>
            </a:r>
            <a:r>
              <a:rPr lang="en-US" dirty="0" smtClean="0"/>
              <a:t>1.3 </a:t>
            </a:r>
            <a:r>
              <a:rPr lang="en-US" dirty="0"/>
              <a:t>billion in sales per </a:t>
            </a:r>
            <a:r>
              <a:rPr lang="en-US" dirty="0" smtClean="0"/>
              <a:t>day in 2015.</a:t>
            </a:r>
          </a:p>
          <a:p>
            <a:r>
              <a:rPr lang="en-US" dirty="0" smtClean="0"/>
              <a:t>Amazon sales totaled $107 billion in 2015.</a:t>
            </a:r>
            <a:endParaRPr lang="en-US" dirty="0"/>
          </a:p>
          <a:p>
            <a:r>
              <a:rPr lang="en-US" dirty="0" smtClean="0"/>
              <a:t>Delta operated 15,000 flights </a:t>
            </a:r>
            <a:r>
              <a:rPr lang="en-US" dirty="0"/>
              <a:t>per </a:t>
            </a:r>
            <a:r>
              <a:rPr lang="en-US" dirty="0" smtClean="0"/>
              <a:t>day in 2016.</a:t>
            </a:r>
          </a:p>
          <a:p>
            <a:pPr lvl="1"/>
            <a:r>
              <a:rPr lang="en-US" dirty="0" smtClean="0"/>
              <a:t>180 million passengers per year.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290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Computer system energy consumption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CPU dominates but other components are significant.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172200" y="1600200"/>
          <a:ext cx="4038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 (W)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CPU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100-200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Memory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10-15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40-50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Power/fans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30-40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200-350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177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requirements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181600" cy="1498647"/>
              </a:xfrm>
            </p:spPr>
            <p:txBody>
              <a:bodyPr/>
              <a:lstStyle/>
              <a:p>
                <a:r>
                  <a:rPr lang="en-US" dirty="0" smtClean="0"/>
                  <a:t>Intel Xeon E7-8800: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𝐶𝐶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𝑀𝐴𝑋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=120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Operating voltage of 1.3V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181600" cy="1498647"/>
              </a:xfrm>
              <a:blipFill rotWithShape="0">
                <a:blip r:embed="rId2"/>
                <a:stretch>
                  <a:fillRect l="-2118" t="-6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200" y="1825625"/>
                <a:ext cx="5181600" cy="1498647"/>
              </a:xfrm>
            </p:spPr>
            <p:txBody>
              <a:bodyPr/>
              <a:lstStyle/>
              <a:p>
                <a:r>
                  <a:rPr lang="en-US" dirty="0" smtClean="0"/>
                  <a:t>Craftsman Arc Welder: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=60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Operating voltage of 120V.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200" y="1825625"/>
                <a:ext cx="5181600" cy="1498647"/>
              </a:xfrm>
              <a:blipFill rotWithShape="0">
                <a:blip r:embed="rId3"/>
                <a:stretch>
                  <a:fillRect l="-2118" t="-6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8276" y="4147813"/>
            <a:ext cx="9476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Welder draws higher power but CPU has impressively high current density.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93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center power consumption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data center:</a:t>
            </a:r>
          </a:p>
          <a:p>
            <a:pPr lvl="1"/>
            <a:r>
              <a:rPr lang="en-US" dirty="0" smtClean="0"/>
              <a:t>Over 10,000 servers.</a:t>
            </a:r>
          </a:p>
          <a:p>
            <a:pPr lvl="1"/>
            <a:r>
              <a:rPr lang="en-US" dirty="0" smtClean="0"/>
              <a:t>Consumes &gt; 10 MW power, 100X more than a typical office building.</a:t>
            </a:r>
          </a:p>
          <a:p>
            <a:pPr lvl="1"/>
            <a:r>
              <a:rPr lang="en-US" dirty="0" smtClean="0"/>
              <a:t>Total cost of electricity is 10% of total cost of ownership of the data center.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0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server power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 rack holds 50 servers.</a:t>
            </a:r>
          </a:p>
          <a:p>
            <a:r>
              <a:rPr lang="en-US" dirty="0" smtClean="0"/>
              <a:t>Assume 50W per server:</a:t>
            </a:r>
          </a:p>
          <a:p>
            <a:pPr lvl="1"/>
            <a:r>
              <a:rPr lang="en-US" dirty="0" smtClean="0"/>
              <a:t>Rack consumes 2.5 kW.</a:t>
            </a:r>
          </a:p>
          <a:p>
            <a:pPr lvl="1"/>
            <a:r>
              <a:rPr lang="en-US" dirty="0" smtClean="0"/>
              <a:t>Monthly power consumption 1,800 kW-hours per month.</a:t>
            </a:r>
          </a:p>
          <a:p>
            <a:r>
              <a:rPr lang="en-US" dirty="0" smtClean="0"/>
              <a:t>Compare to home utilization:</a:t>
            </a:r>
          </a:p>
          <a:p>
            <a:pPr lvl="1"/>
            <a:r>
              <a:rPr lang="en-US" dirty="0" smtClean="0"/>
              <a:t>Georgia (US) 1,152 kWh per month.</a:t>
            </a:r>
          </a:p>
          <a:p>
            <a:pPr lvl="1"/>
            <a:r>
              <a:rPr lang="en-US" dirty="0" smtClean="0"/>
              <a:t>Colorado (US) 687 kWh per month.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7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data center power distribution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Data distribution system for small data center.</a:t>
            </a:r>
          </a:p>
          <a:p>
            <a:r>
              <a:rPr lang="en-US" dirty="0" smtClean="0"/>
              <a:t>Design goals:</a:t>
            </a:r>
          </a:p>
          <a:p>
            <a:pPr lvl="1"/>
            <a:r>
              <a:rPr lang="en-US" dirty="0" smtClean="0"/>
              <a:t>No single point of failure.</a:t>
            </a:r>
          </a:p>
          <a:p>
            <a:pPr lvl="1"/>
            <a:r>
              <a:rPr lang="en-US" dirty="0" smtClean="0"/>
              <a:t>Use single-phase electrical power.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Three power sources: utility, two backup generators.</a:t>
            </a:r>
          </a:p>
          <a:p>
            <a:pPr lvl="1"/>
            <a:r>
              <a:rPr lang="en-US" dirty="0" smtClean="0"/>
              <a:t>Transfer switch manages switchovers.</a:t>
            </a:r>
          </a:p>
          <a:p>
            <a:r>
              <a:rPr lang="en-US" dirty="0" smtClean="0"/>
              <a:t>UPSs interface external power to the server system.</a:t>
            </a:r>
          </a:p>
          <a:p>
            <a:pPr lvl="1"/>
            <a:r>
              <a:rPr lang="en-US" dirty="0" smtClean="0"/>
              <a:t>Each UPS has 16 kVA capacity.</a:t>
            </a:r>
          </a:p>
          <a:p>
            <a:r>
              <a:rPr lang="en-US" dirty="0" smtClean="0"/>
              <a:t>Each rack gets redundant power from both UPSs.</a:t>
            </a:r>
          </a:p>
          <a:p>
            <a:r>
              <a:rPr lang="en-US" dirty="0" smtClean="0"/>
              <a:t>Power delivery unit (PDU) manages power from UPSs to devices on the rack.</a:t>
            </a:r>
          </a:p>
          <a:p>
            <a:r>
              <a:rPr lang="en-US" dirty="0" smtClean="0"/>
              <a:t>Critical devices have dual power supplies, non-critical devices have only one.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14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Computers © 2016 Marilyn Wolf</a:t>
            </a:r>
            <a:endParaRPr lang="en-US"/>
          </a:p>
        </p:txBody>
      </p:sp>
      <p:sp>
        <p:nvSpPr>
          <p:cNvPr id="44" name="Can 43"/>
          <p:cNvSpPr/>
          <p:nvPr/>
        </p:nvSpPr>
        <p:spPr>
          <a:xfrm>
            <a:off x="1067542" y="4581872"/>
            <a:ext cx="627017" cy="1141326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 1</a:t>
            </a:r>
            <a:endParaRPr lang="en-US" dirty="0"/>
          </a:p>
        </p:txBody>
      </p:sp>
      <p:sp>
        <p:nvSpPr>
          <p:cNvPr id="45" name="Can 44"/>
          <p:cNvSpPr/>
          <p:nvPr/>
        </p:nvSpPr>
        <p:spPr>
          <a:xfrm>
            <a:off x="2091806" y="4581872"/>
            <a:ext cx="627017" cy="1141326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 2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1432715" y="625346"/>
            <a:ext cx="1028951" cy="980355"/>
            <a:chOff x="1141493" y="1414601"/>
            <a:chExt cx="1028951" cy="980355"/>
          </a:xfrm>
        </p:grpSpPr>
        <p:sp>
          <p:nvSpPr>
            <p:cNvPr id="47" name="Isosceles Triangle 46"/>
            <p:cNvSpPr/>
            <p:nvPr/>
          </p:nvSpPr>
          <p:spPr>
            <a:xfrm>
              <a:off x="1270112" y="1414601"/>
              <a:ext cx="771713" cy="980355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141493" y="1414601"/>
              <a:ext cx="102895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Rectangle 48"/>
          <p:cNvSpPr/>
          <p:nvPr/>
        </p:nvSpPr>
        <p:spPr>
          <a:xfrm>
            <a:off x="1381050" y="2458988"/>
            <a:ext cx="1237957" cy="12695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xfer</a:t>
            </a:r>
            <a:r>
              <a:rPr lang="en-US" dirty="0" smtClean="0"/>
              <a:t> switch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1432715" y="625346"/>
            <a:ext cx="389963" cy="33777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2091806" y="625345"/>
            <a:ext cx="369859" cy="33777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585552" y="15144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utility</a:t>
            </a:r>
            <a:endParaRPr lang="en-US" dirty="0"/>
          </a:p>
        </p:txBody>
      </p:sp>
      <p:cxnSp>
        <p:nvCxnSpPr>
          <p:cNvPr id="57" name="Elbow Connector 56"/>
          <p:cNvCxnSpPr>
            <a:stCxn id="44" idx="1"/>
            <a:endCxn id="49" idx="2"/>
          </p:cNvCxnSpPr>
          <p:nvPr/>
        </p:nvCxnSpPr>
        <p:spPr>
          <a:xfrm rot="5400000" flipH="1" flipV="1">
            <a:off x="1263896" y="3845739"/>
            <a:ext cx="853288" cy="618978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5" idx="1"/>
            <a:endCxn id="49" idx="2"/>
          </p:cNvCxnSpPr>
          <p:nvPr/>
        </p:nvCxnSpPr>
        <p:spPr>
          <a:xfrm rot="16200000" flipV="1">
            <a:off x="1776028" y="3952585"/>
            <a:ext cx="853288" cy="405286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973273" y="1693041"/>
            <a:ext cx="1607737" cy="8198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UPS A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3973273" y="3625465"/>
            <a:ext cx="1607737" cy="8198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UPS B</a:t>
            </a:r>
            <a:endParaRPr lang="en-US" dirty="0"/>
          </a:p>
        </p:txBody>
      </p:sp>
      <p:sp>
        <p:nvSpPr>
          <p:cNvPr id="64" name="Freeform 63"/>
          <p:cNvSpPr/>
          <p:nvPr/>
        </p:nvSpPr>
        <p:spPr>
          <a:xfrm>
            <a:off x="982766" y="620729"/>
            <a:ext cx="1009375" cy="1828800"/>
          </a:xfrm>
          <a:custGeom>
            <a:avLst/>
            <a:gdLst>
              <a:gd name="connsiteX0" fmla="*/ 459834 w 1009375"/>
              <a:gd name="connsiteY0" fmla="*/ 0 h 1828800"/>
              <a:gd name="connsiteX1" fmla="*/ 18400 w 1009375"/>
              <a:gd name="connsiteY1" fmla="*/ 783771 h 1828800"/>
              <a:gd name="connsiteX2" fmla="*/ 1009375 w 1009375"/>
              <a:gd name="connsiteY2" fmla="*/ 182880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9375" h="1828800">
                <a:moveTo>
                  <a:pt x="459834" y="0"/>
                </a:moveTo>
                <a:cubicBezTo>
                  <a:pt x="193322" y="239485"/>
                  <a:pt x="-73190" y="478971"/>
                  <a:pt x="18400" y="783771"/>
                </a:cubicBezTo>
                <a:cubicBezTo>
                  <a:pt x="109990" y="1088571"/>
                  <a:pt x="559682" y="1458685"/>
                  <a:pt x="1009375" y="18288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Elbow Connector 65"/>
          <p:cNvCxnSpPr>
            <a:stCxn id="49" idx="3"/>
            <a:endCxn id="60" idx="1"/>
          </p:cNvCxnSpPr>
          <p:nvPr/>
        </p:nvCxnSpPr>
        <p:spPr>
          <a:xfrm flipV="1">
            <a:off x="2619007" y="2102954"/>
            <a:ext cx="1354266" cy="990832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49" idx="3"/>
            <a:endCxn id="61" idx="1"/>
          </p:cNvCxnSpPr>
          <p:nvPr/>
        </p:nvCxnSpPr>
        <p:spPr>
          <a:xfrm>
            <a:off x="2619007" y="3093786"/>
            <a:ext cx="1354266" cy="941592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550605" y="1141201"/>
            <a:ext cx="2250161" cy="5304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PDU A leg 1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7550605" y="1663326"/>
            <a:ext cx="2250161" cy="5304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PDU A leg 2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7550604" y="2193801"/>
            <a:ext cx="2250161" cy="5304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PDU B leg 1</a:t>
            </a: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7550604" y="2715926"/>
            <a:ext cx="2250161" cy="5304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PDU B leg 2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7550605" y="3246401"/>
            <a:ext cx="2250161" cy="5304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PDU switch A1, B1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7550604" y="3776876"/>
            <a:ext cx="2250161" cy="5304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PDU switch A2, B2</a:t>
            </a: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7550603" y="4307351"/>
            <a:ext cx="2250161" cy="5304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singlet power supply</a:t>
            </a: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7550604" y="4837826"/>
            <a:ext cx="2250161" cy="53047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dual power supply</a:t>
            </a:r>
            <a:endParaRPr lang="en-US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7807842" y="1566452"/>
            <a:ext cx="0" cy="1898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9405649" y="2459039"/>
            <a:ext cx="0" cy="1005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006917" y="2021612"/>
            <a:ext cx="0" cy="1898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9604724" y="2914199"/>
            <a:ext cx="0" cy="10058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71" idx="3"/>
            <a:endCxn id="78" idx="3"/>
          </p:cNvCxnSpPr>
          <p:nvPr/>
        </p:nvCxnSpPr>
        <p:spPr>
          <a:xfrm flipH="1">
            <a:off x="9800765" y="1406439"/>
            <a:ext cx="1" cy="3696625"/>
          </a:xfrm>
          <a:prstGeom prst="bentConnector3">
            <a:avLst>
              <a:gd name="adj1" fmla="val -2286000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74" idx="1"/>
            <a:endCxn id="78" idx="1"/>
          </p:cNvCxnSpPr>
          <p:nvPr/>
        </p:nvCxnSpPr>
        <p:spPr>
          <a:xfrm rot="10800000" flipV="1">
            <a:off x="7550604" y="2981164"/>
            <a:ext cx="12700" cy="2121900"/>
          </a:xfrm>
          <a:prstGeom prst="bentConnector3">
            <a:avLst>
              <a:gd name="adj1" fmla="val 180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8315016" y="639250"/>
            <a:ext cx="57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rack</a:t>
            </a:r>
            <a:endParaRPr lang="en-US" dirty="0"/>
          </a:p>
        </p:txBody>
      </p:sp>
      <p:cxnSp>
        <p:nvCxnSpPr>
          <p:cNvPr id="86" name="Elbow Connector 85"/>
          <p:cNvCxnSpPr>
            <a:stCxn id="73" idx="1"/>
            <a:endCxn id="76" idx="1"/>
          </p:cNvCxnSpPr>
          <p:nvPr/>
        </p:nvCxnSpPr>
        <p:spPr>
          <a:xfrm rot="10800000" flipV="1">
            <a:off x="7550604" y="2459038"/>
            <a:ext cx="12700" cy="1583075"/>
          </a:xfrm>
          <a:prstGeom prst="bentConnector3">
            <a:avLst>
              <a:gd name="adj1" fmla="val 327096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60" idx="3"/>
            <a:endCxn id="71" idx="1"/>
          </p:cNvCxnSpPr>
          <p:nvPr/>
        </p:nvCxnSpPr>
        <p:spPr>
          <a:xfrm flipV="1">
            <a:off x="5581010" y="1406439"/>
            <a:ext cx="1969595" cy="696515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60" idx="3"/>
            <a:endCxn id="72" idx="1"/>
          </p:cNvCxnSpPr>
          <p:nvPr/>
        </p:nvCxnSpPr>
        <p:spPr>
          <a:xfrm flipV="1">
            <a:off x="5581010" y="1928564"/>
            <a:ext cx="1969595" cy="174390"/>
          </a:xfrm>
          <a:prstGeom prst="bent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73" idx="3"/>
          </p:cNvCxnSpPr>
          <p:nvPr/>
        </p:nvCxnSpPr>
        <p:spPr>
          <a:xfrm flipV="1">
            <a:off x="9800765" y="2459038"/>
            <a:ext cx="676547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9795929" y="2981162"/>
            <a:ext cx="676547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61" idx="3"/>
          </p:cNvCxnSpPr>
          <p:nvPr/>
        </p:nvCxnSpPr>
        <p:spPr>
          <a:xfrm>
            <a:off x="5581010" y="4035378"/>
            <a:ext cx="2902140" cy="1787697"/>
          </a:xfrm>
          <a:prstGeom prst="bentConnector3">
            <a:avLst>
              <a:gd name="adj1" fmla="val 3354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Elbow Connector 98"/>
          <p:cNvCxnSpPr/>
          <p:nvPr/>
        </p:nvCxnSpPr>
        <p:spPr>
          <a:xfrm rot="5400000" flipH="1" flipV="1">
            <a:off x="7791748" y="3150393"/>
            <a:ext cx="3372132" cy="1989325"/>
          </a:xfrm>
          <a:prstGeom prst="bentConnector3">
            <a:avLst>
              <a:gd name="adj1" fmla="val 175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651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951</Words>
  <Application>Microsoft Office PowerPoint</Application>
  <PresentationFormat>Widescreen</PresentationFormat>
  <Paragraphs>215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Office Theme</vt:lpstr>
      <vt:lpstr>System Power</vt:lpstr>
      <vt:lpstr>Topics</vt:lpstr>
      <vt:lpstr>Transaction volumes</vt:lpstr>
      <vt:lpstr>Computer system energy consumption</vt:lpstr>
      <vt:lpstr>Current requirements</vt:lpstr>
      <vt:lpstr>Data center power consumption</vt:lpstr>
      <vt:lpstr>Example: server power density</vt:lpstr>
      <vt:lpstr>Example: data center power distribution </vt:lpstr>
      <vt:lpstr>PowerPoint Presentation</vt:lpstr>
      <vt:lpstr>Mobile systems</vt:lpstr>
      <vt:lpstr>Example: cell phone power requirements</vt:lpstr>
      <vt:lpstr>Example: Cell phone power utilization</vt:lpstr>
      <vt:lpstr>Batteries and cells</vt:lpstr>
      <vt:lpstr>Battery characteristics</vt:lpstr>
      <vt:lpstr>Battery chemistries</vt:lpstr>
      <vt:lpstr>Energy densities</vt:lpstr>
      <vt:lpstr>Dischage characteristics</vt:lpstr>
      <vt:lpstr>Example: Smart Battery System (SBS)</vt:lpstr>
      <vt:lpstr>PowerPoint Presentation</vt:lpstr>
      <vt:lpstr>Peukert effect</vt:lpstr>
      <vt:lpstr>Power management</vt:lpstr>
      <vt:lpstr>DVFS vs. RTD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20</cp:revision>
  <dcterms:created xsi:type="dcterms:W3CDTF">2016-05-14T01:06:14Z</dcterms:created>
  <dcterms:modified xsi:type="dcterms:W3CDTF">2016-10-21T00:57:03Z</dcterms:modified>
</cp:coreProperties>
</file>